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4/30/2019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‹Nº›</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4/30/2019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7" name="Date Placeholder 6"/>
          <p:cNvSpPr>
            <a:spLocks noGrp="1"/>
          </p:cNvSpPr>
          <p:nvPr>
            <p:ph type="dt" sz="half" idx="10"/>
          </p:nvPr>
        </p:nvSpPr>
        <p:spPr/>
        <p:txBody>
          <a:bodyPr/>
          <a:lstStyle/>
          <a:p>
            <a:fld id="{1160EA64-D806-43AC-9DF2-F8C432F32B4C}" type="datetimeFigureOut">
              <a:rPr lang="en-US" dirty="0"/>
              <a:t>4/30/2019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‹Nº›</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4/30/2019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583436" y="3143250"/>
            <a:ext cx="4270248" cy="259677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7" name="Date Placeholder 6"/>
          <p:cNvSpPr>
            <a:spLocks noGrp="1"/>
          </p:cNvSpPr>
          <p:nvPr>
            <p:ph type="dt" sz="half" idx="10"/>
          </p:nvPr>
        </p:nvSpPr>
        <p:spPr/>
        <p:txBody>
          <a:bodyPr/>
          <a:lstStyle/>
          <a:p>
            <a:fld id="{4F7D4976-E339-4826-83B7-FBD03F55ECF8}" type="datetimeFigureOut">
              <a:rPr lang="en-US" dirty="0"/>
              <a:t>4/30/2019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‹Nº›</a:t>
            </a:fld>
            <a:endParaRPr lang="en-US" dirty="0"/>
          </a:p>
        </p:txBody>
      </p:sp>
      <p:sp>
        <p:nvSpPr>
          <p:cNvPr id="10" name="Title 9"/>
          <p:cNvSpPr>
            <a:spLocks noGrp="1"/>
          </p:cNvSpPr>
          <p:nvPr>
            <p:ph type="title"/>
          </p:nvPr>
        </p:nvSpPr>
        <p:spPr/>
        <p:txBody>
          <a:bodyPr/>
          <a:lstStyle/>
          <a:p>
            <a:r>
              <a:rPr lang="es-ES"/>
              <a:t>Haga clic para modificar el estilo de título del patrón</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4/30/2019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4/30/2019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9" name="Date Placeholder 8"/>
          <p:cNvSpPr>
            <a:spLocks noGrp="1"/>
          </p:cNvSpPr>
          <p:nvPr>
            <p:ph type="dt" sz="half" idx="10"/>
          </p:nvPr>
        </p:nvSpPr>
        <p:spPr/>
        <p:txBody>
          <a:bodyPr/>
          <a:lstStyle/>
          <a:p>
            <a:fld id="{D1BE4249-C0D0-4B06-8692-E8BB871AF643}" type="datetimeFigureOut">
              <a:rPr lang="en-US" dirty="0"/>
              <a:t>4/30/2019</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4/30/2019</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4/30/2019</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ED03601-4724-4293-A32A-3A0879C5D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433AC3-E189-483B-9E8C-DFD5D2A186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92000" cy="19394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B8F3C39-BFB7-449E-A455-8399C9FA37BF}"/>
              </a:ext>
            </a:extLst>
          </p:cNvPr>
          <p:cNvSpPr>
            <a:spLocks noGrp="1"/>
          </p:cNvSpPr>
          <p:nvPr>
            <p:ph type="ctrTitle"/>
          </p:nvPr>
        </p:nvSpPr>
        <p:spPr>
          <a:xfrm>
            <a:off x="1600200" y="4269282"/>
            <a:ext cx="8991600" cy="1264762"/>
          </a:xfrm>
        </p:spPr>
        <p:txBody>
          <a:bodyPr>
            <a:normAutofit/>
          </a:bodyPr>
          <a:lstStyle/>
          <a:p>
            <a:r>
              <a:rPr lang="es-MX" sz="3200" dirty="0"/>
              <a:t>MERCADOTECNIA INTERNACIONAL</a:t>
            </a:r>
          </a:p>
        </p:txBody>
      </p:sp>
      <p:sp>
        <p:nvSpPr>
          <p:cNvPr id="3" name="Subtítulo 2">
            <a:extLst>
              <a:ext uri="{FF2B5EF4-FFF2-40B4-BE49-F238E27FC236}">
                <a16:creationId xmlns:a16="http://schemas.microsoft.com/office/drawing/2014/main" id="{D50D166E-71AB-469C-936A-AA29193A4660}"/>
              </a:ext>
            </a:extLst>
          </p:cNvPr>
          <p:cNvSpPr>
            <a:spLocks noGrp="1"/>
          </p:cNvSpPr>
          <p:nvPr>
            <p:ph type="subTitle" idx="1"/>
          </p:nvPr>
        </p:nvSpPr>
        <p:spPr>
          <a:xfrm>
            <a:off x="2695194" y="5688535"/>
            <a:ext cx="6801612" cy="536125"/>
          </a:xfrm>
        </p:spPr>
        <p:txBody>
          <a:bodyPr>
            <a:normAutofit/>
          </a:bodyPr>
          <a:lstStyle/>
          <a:p>
            <a:r>
              <a:rPr lang="es-MX" sz="1800" dirty="0">
                <a:solidFill>
                  <a:srgbClr val="FFFFFF"/>
                </a:solidFill>
              </a:rPr>
              <a:t>BRYAN SUAREZ LEYVA</a:t>
            </a:r>
          </a:p>
        </p:txBody>
      </p:sp>
      <p:pic>
        <p:nvPicPr>
          <p:cNvPr id="5" name="Imagen 4">
            <a:extLst>
              <a:ext uri="{FF2B5EF4-FFF2-40B4-BE49-F238E27FC236}">
                <a16:creationId xmlns:a16="http://schemas.microsoft.com/office/drawing/2014/main" id="{70842BAE-2ADD-422A-9955-818EEF182F3A}"/>
              </a:ext>
            </a:extLst>
          </p:cNvPr>
          <p:cNvPicPr>
            <a:picLocks noChangeAspect="1"/>
          </p:cNvPicPr>
          <p:nvPr/>
        </p:nvPicPr>
        <p:blipFill>
          <a:blip r:embed="rId2"/>
          <a:stretch>
            <a:fillRect/>
          </a:stretch>
        </p:blipFill>
        <p:spPr>
          <a:xfrm>
            <a:off x="3161505" y="640078"/>
            <a:ext cx="5868990" cy="3301307"/>
          </a:xfrm>
          <a:prstGeom prst="rect">
            <a:avLst/>
          </a:prstGeom>
        </p:spPr>
      </p:pic>
    </p:spTree>
    <p:extLst>
      <p:ext uri="{BB962C8B-B14F-4D97-AF65-F5344CB8AC3E}">
        <p14:creationId xmlns:p14="http://schemas.microsoft.com/office/powerpoint/2010/main" val="500609643"/>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9433693-4302-4649-806B-3AFB205CC04D}"/>
              </a:ext>
            </a:extLst>
          </p:cNvPr>
          <p:cNvSpPr>
            <a:spLocks noGrp="1"/>
          </p:cNvSpPr>
          <p:nvPr>
            <p:ph type="title"/>
          </p:nvPr>
        </p:nvSpPr>
        <p:spPr>
          <a:xfrm>
            <a:off x="643467" y="206845"/>
            <a:ext cx="3363974" cy="1728044"/>
          </a:xfrm>
          <a:noFill/>
          <a:ln>
            <a:solidFill>
              <a:schemeClr val="bg1"/>
            </a:solidFill>
          </a:ln>
        </p:spPr>
        <p:txBody>
          <a:bodyPr wrap="square">
            <a:normAutofit/>
          </a:bodyPr>
          <a:lstStyle/>
          <a:p>
            <a:r>
              <a:rPr lang="es-MX" dirty="0">
                <a:solidFill>
                  <a:schemeClr val="bg1"/>
                </a:solidFill>
              </a:rPr>
              <a:t>BENEFICIOS DE ESTUDIAR EN UNADM</a:t>
            </a:r>
          </a:p>
        </p:txBody>
      </p:sp>
      <p:sp>
        <p:nvSpPr>
          <p:cNvPr id="3" name="Marcador de contenido 2">
            <a:extLst>
              <a:ext uri="{FF2B5EF4-FFF2-40B4-BE49-F238E27FC236}">
                <a16:creationId xmlns:a16="http://schemas.microsoft.com/office/drawing/2014/main" id="{DD0028AC-764D-438D-AE48-216E726E5326}"/>
              </a:ext>
            </a:extLst>
          </p:cNvPr>
          <p:cNvSpPr>
            <a:spLocks noGrp="1"/>
          </p:cNvSpPr>
          <p:nvPr>
            <p:ph idx="1"/>
          </p:nvPr>
        </p:nvSpPr>
        <p:spPr>
          <a:xfrm>
            <a:off x="643467" y="2141734"/>
            <a:ext cx="3363974" cy="3415622"/>
          </a:xfrm>
        </p:spPr>
        <p:txBody>
          <a:bodyPr>
            <a:noAutofit/>
          </a:bodyPr>
          <a:lstStyle/>
          <a:p>
            <a:pPr>
              <a:lnSpc>
                <a:spcPct val="90000"/>
              </a:lnSpc>
            </a:pPr>
            <a:r>
              <a:rPr lang="es-ES" sz="1400" dirty="0">
                <a:solidFill>
                  <a:schemeClr val="bg1"/>
                </a:solidFill>
              </a:rPr>
              <a:t>La UnADM es una institución  de carácter publico y gratuito.</a:t>
            </a:r>
          </a:p>
          <a:p>
            <a:pPr>
              <a:lnSpc>
                <a:spcPct val="90000"/>
              </a:lnSpc>
            </a:pPr>
            <a:r>
              <a:rPr lang="es-ES" sz="1400" dirty="0">
                <a:solidFill>
                  <a:schemeClr val="bg1"/>
                </a:solidFill>
              </a:rPr>
              <a:t>•Ese es un gran beneficio que nos otorga a la mayoría de nosotros, ya actualmente las carreras universitarias no soy muy económicas. Tanto como las públicas y privadas les tenemos que invertir demasiado dinero.</a:t>
            </a:r>
          </a:p>
          <a:p>
            <a:pPr>
              <a:lnSpc>
                <a:spcPct val="90000"/>
              </a:lnSpc>
            </a:pPr>
            <a:r>
              <a:rPr lang="es-ES" sz="1400" dirty="0">
                <a:solidFill>
                  <a:schemeClr val="bg1"/>
                </a:solidFill>
              </a:rPr>
              <a:t>•Este modo de estudios nos permite estudiar y trabajar, ya que hay personas que tenemos familia y este es el método que se nos acomoda mejor.</a:t>
            </a:r>
          </a:p>
          <a:p>
            <a:pPr>
              <a:lnSpc>
                <a:spcPct val="90000"/>
              </a:lnSpc>
            </a:pPr>
            <a:r>
              <a:rPr lang="es-ES" sz="1400" dirty="0">
                <a:solidFill>
                  <a:schemeClr val="bg1"/>
                </a:solidFill>
              </a:rPr>
              <a:t>•Los estudiantes de esta modalidad acomodan sus horarios.</a:t>
            </a:r>
          </a:p>
          <a:p>
            <a:pPr>
              <a:lnSpc>
                <a:spcPct val="90000"/>
              </a:lnSpc>
            </a:pPr>
            <a:r>
              <a:rPr lang="es-ES" sz="1400" dirty="0">
                <a:solidFill>
                  <a:schemeClr val="bg1"/>
                </a:solidFill>
              </a:rPr>
              <a:t>•Conoces gente de toda la república.</a:t>
            </a:r>
          </a:p>
          <a:p>
            <a:pPr>
              <a:lnSpc>
                <a:spcPct val="90000"/>
              </a:lnSpc>
            </a:pPr>
            <a:r>
              <a:rPr lang="es-ES" sz="1400" dirty="0">
                <a:solidFill>
                  <a:schemeClr val="bg1"/>
                </a:solidFill>
              </a:rPr>
              <a:t>•Se te brinda un docente que te brinda apoyo en </a:t>
            </a:r>
            <a:r>
              <a:rPr lang="es-ES" sz="1400" dirty="0" err="1">
                <a:solidFill>
                  <a:schemeClr val="bg1"/>
                </a:solidFill>
              </a:rPr>
              <a:t>linea</a:t>
            </a:r>
            <a:r>
              <a:rPr lang="es-ES" sz="1400" dirty="0">
                <a:solidFill>
                  <a:schemeClr val="bg1"/>
                </a:solidFill>
              </a:rPr>
              <a:t>.</a:t>
            </a:r>
          </a:p>
          <a:p>
            <a:pPr>
              <a:lnSpc>
                <a:spcPct val="90000"/>
              </a:lnSpc>
            </a:pPr>
            <a:r>
              <a:rPr lang="es-ES" sz="1400" dirty="0">
                <a:solidFill>
                  <a:schemeClr val="bg1"/>
                </a:solidFill>
              </a:rPr>
              <a:t>•Solo necesitas internet y un dispositivo móvil y/o computadora.</a:t>
            </a:r>
            <a:endParaRPr lang="es-MX" sz="1400" dirty="0">
              <a:solidFill>
                <a:schemeClr val="bg1"/>
              </a:solidFill>
            </a:endParaRPr>
          </a:p>
        </p:txBody>
      </p:sp>
      <p:pic>
        <p:nvPicPr>
          <p:cNvPr id="5" name="Imagen 4">
            <a:extLst>
              <a:ext uri="{FF2B5EF4-FFF2-40B4-BE49-F238E27FC236}">
                <a16:creationId xmlns:a16="http://schemas.microsoft.com/office/drawing/2014/main" id="{20B60BF0-58CB-4611-A57C-B4E8B53F445E}"/>
              </a:ext>
            </a:extLst>
          </p:cNvPr>
          <p:cNvPicPr>
            <a:picLocks noChangeAspect="1"/>
          </p:cNvPicPr>
          <p:nvPr/>
        </p:nvPicPr>
        <p:blipFill>
          <a:blip r:embed="rId2"/>
          <a:stretch>
            <a:fillRect/>
          </a:stretch>
        </p:blipFill>
        <p:spPr>
          <a:xfrm>
            <a:off x="5297763" y="921797"/>
            <a:ext cx="6250769" cy="4853538"/>
          </a:xfrm>
          <a:prstGeom prst="rect">
            <a:avLst/>
          </a:prstGeom>
        </p:spPr>
      </p:pic>
    </p:spTree>
    <p:extLst>
      <p:ext uri="{BB962C8B-B14F-4D97-AF65-F5344CB8AC3E}">
        <p14:creationId xmlns:p14="http://schemas.microsoft.com/office/powerpoint/2010/main" val="258384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B1D589-5497-4B2C-888A-05DAF56896F2}"/>
              </a:ext>
            </a:extLst>
          </p:cNvPr>
          <p:cNvSpPr>
            <a:spLocks noGrp="1"/>
          </p:cNvSpPr>
          <p:nvPr>
            <p:ph type="title"/>
          </p:nvPr>
        </p:nvSpPr>
        <p:spPr>
          <a:xfrm>
            <a:off x="2231136" y="964692"/>
            <a:ext cx="7729728" cy="1188720"/>
          </a:xfrm>
        </p:spPr>
        <p:txBody>
          <a:bodyPr>
            <a:normAutofit/>
          </a:bodyPr>
          <a:lstStyle/>
          <a:p>
            <a:r>
              <a:rPr lang="es-MX" dirty="0"/>
              <a:t>MISION Y VISION </a:t>
            </a:r>
          </a:p>
        </p:txBody>
      </p:sp>
      <p:pic>
        <p:nvPicPr>
          <p:cNvPr id="5" name="Imagen 4">
            <a:extLst>
              <a:ext uri="{FF2B5EF4-FFF2-40B4-BE49-F238E27FC236}">
                <a16:creationId xmlns:a16="http://schemas.microsoft.com/office/drawing/2014/main" id="{0FB95B90-DD86-4B86-979E-79BE4CF55F9E}"/>
              </a:ext>
            </a:extLst>
          </p:cNvPr>
          <p:cNvPicPr>
            <a:picLocks noChangeAspect="1"/>
          </p:cNvPicPr>
          <p:nvPr/>
        </p:nvPicPr>
        <p:blipFill rotWithShape="1">
          <a:blip r:embed="rId2"/>
          <a:srcRect l="20116" r="20298" b="-3"/>
          <a:stretch/>
        </p:blipFill>
        <p:spPr>
          <a:xfrm>
            <a:off x="2231136" y="2743200"/>
            <a:ext cx="2436636" cy="2996827"/>
          </a:xfrm>
          <a:prstGeom prst="rect">
            <a:avLst/>
          </a:prstGeom>
          <a:ln w="31750" cap="sq">
            <a:solidFill>
              <a:srgbClr val="FFFFFF"/>
            </a:solidFill>
            <a:miter lim="800000"/>
          </a:ln>
        </p:spPr>
      </p:pic>
      <p:sp>
        <p:nvSpPr>
          <p:cNvPr id="3" name="Marcador de contenido 2">
            <a:extLst>
              <a:ext uri="{FF2B5EF4-FFF2-40B4-BE49-F238E27FC236}">
                <a16:creationId xmlns:a16="http://schemas.microsoft.com/office/drawing/2014/main" id="{F159C01D-0E08-4C6C-A861-418ECC095DE9}"/>
              </a:ext>
            </a:extLst>
          </p:cNvPr>
          <p:cNvSpPr>
            <a:spLocks noGrp="1"/>
          </p:cNvSpPr>
          <p:nvPr>
            <p:ph idx="1"/>
          </p:nvPr>
        </p:nvSpPr>
        <p:spPr>
          <a:xfrm>
            <a:off x="5138928" y="2638044"/>
            <a:ext cx="4812792" cy="3101983"/>
          </a:xfrm>
        </p:spPr>
        <p:txBody>
          <a:bodyPr>
            <a:normAutofit/>
          </a:bodyPr>
          <a:lstStyle/>
          <a:p>
            <a:pPr fontAlgn="base">
              <a:lnSpc>
                <a:spcPct val="90000"/>
              </a:lnSpc>
            </a:pPr>
            <a:r>
              <a:rPr lang="es-MX" sz="1400" b="1" dirty="0"/>
              <a:t>Misión</a:t>
            </a:r>
            <a:endParaRPr lang="es-MX" sz="1400" dirty="0"/>
          </a:p>
          <a:p>
            <a:pPr fontAlgn="base">
              <a:lnSpc>
                <a:spcPct val="90000"/>
              </a:lnSpc>
            </a:pPr>
            <a:r>
              <a:rPr lang="es-MX" sz="1400" dirty="0"/>
              <a:t>Formar profesionales emprendedores y del más alto nivel en el diseño e implementación de estrategias y proyectos de mercadotecnia internacional, calificados para realizar investigaciones cuantitativas y cualitativas de mercados, con un sólido compromiso social hacia su país y una praxis ética y axiológica frente al uso y la sistematización de la información, aptos para incentivar el consumo masivo mediante propuestas innovadoras, tendientes a incrementar y posicionar el valor de las marcas, considerando los tratados y acuerdos comerciales de nuestro país con la finalidad de satisfacer las necesidades de los mercados nacionales e internacionales con estricto apego a las leyes.</a:t>
            </a:r>
          </a:p>
          <a:p>
            <a:pPr fontAlgn="base">
              <a:lnSpc>
                <a:spcPct val="90000"/>
              </a:lnSpc>
            </a:pPr>
            <a:r>
              <a:rPr lang="es-MX" sz="1400" dirty="0"/>
              <a:t> </a:t>
            </a:r>
          </a:p>
          <a:p>
            <a:pPr>
              <a:lnSpc>
                <a:spcPct val="90000"/>
              </a:lnSpc>
            </a:pPr>
            <a:endParaRPr lang="es-MX" sz="1400" dirty="0"/>
          </a:p>
        </p:txBody>
      </p:sp>
    </p:spTree>
    <p:extLst>
      <p:ext uri="{BB962C8B-B14F-4D97-AF65-F5344CB8AC3E}">
        <p14:creationId xmlns:p14="http://schemas.microsoft.com/office/powerpoint/2010/main" val="2062948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4F1651C-10FB-403A-B4AE-B9157715BB5A}"/>
              </a:ext>
            </a:extLst>
          </p:cNvPr>
          <p:cNvSpPr>
            <a:spLocks noGrp="1"/>
          </p:cNvSpPr>
          <p:nvPr>
            <p:ph idx="1"/>
          </p:nvPr>
        </p:nvSpPr>
        <p:spPr>
          <a:xfrm>
            <a:off x="804672" y="2640692"/>
            <a:ext cx="5925310" cy="3255252"/>
          </a:xfrm>
        </p:spPr>
        <p:txBody>
          <a:bodyPr>
            <a:normAutofit/>
          </a:bodyPr>
          <a:lstStyle/>
          <a:p>
            <a:pPr fontAlgn="base"/>
            <a:r>
              <a:rPr lang="es-MX" b="1"/>
              <a:t>Visión</a:t>
            </a:r>
            <a:endParaRPr lang="es-MX"/>
          </a:p>
          <a:p>
            <a:pPr fontAlgn="base"/>
            <a:r>
              <a:rPr lang="es-MX"/>
              <a:t>Ser el programa de educación superior a distancia líder en Mercadotecnia Internacional en los países de habla hispana, con un modelo educativo flexible y centrado en el aprendizaje, que atienda los requerimientos de los sectores público, privado y social en cuanto al diseño e implementación de estrategias y proyectos mercadológicos que permitan enfrentar los retos y transformaciones económicas, políticas, sociales y culturales de los mercados.</a:t>
            </a:r>
          </a:p>
          <a:p>
            <a:endParaRPr lang="es-MX" dirty="0"/>
          </a:p>
        </p:txBody>
      </p:sp>
      <p:pic>
        <p:nvPicPr>
          <p:cNvPr id="5" name="Imagen 4">
            <a:extLst>
              <a:ext uri="{FF2B5EF4-FFF2-40B4-BE49-F238E27FC236}">
                <a16:creationId xmlns:a16="http://schemas.microsoft.com/office/drawing/2014/main" id="{310B4A47-D999-4742-9DF6-4378A8F4E8B2}"/>
              </a:ext>
            </a:extLst>
          </p:cNvPr>
          <p:cNvPicPr>
            <a:picLocks noChangeAspect="1"/>
          </p:cNvPicPr>
          <p:nvPr/>
        </p:nvPicPr>
        <p:blipFill rotWithShape="1">
          <a:blip r:embed="rId2"/>
          <a:srcRect l="27701" r="24422"/>
          <a:stretch/>
        </p:blipFill>
        <p:spPr>
          <a:xfrm>
            <a:off x="7534654" y="10"/>
            <a:ext cx="4657345" cy="6857990"/>
          </a:xfrm>
          <a:prstGeom prst="rect">
            <a:avLst/>
          </a:prstGeom>
        </p:spPr>
      </p:pic>
    </p:spTree>
    <p:extLst>
      <p:ext uri="{BB962C8B-B14F-4D97-AF65-F5344CB8AC3E}">
        <p14:creationId xmlns:p14="http://schemas.microsoft.com/office/powerpoint/2010/main" val="2210597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97908A-7224-403D-953B-7D56BDC9666B}"/>
              </a:ext>
            </a:extLst>
          </p:cNvPr>
          <p:cNvSpPr>
            <a:spLocks noGrp="1"/>
          </p:cNvSpPr>
          <p:nvPr>
            <p:ph type="title"/>
          </p:nvPr>
        </p:nvSpPr>
        <p:spPr/>
        <p:txBody>
          <a:bodyPr>
            <a:normAutofit fontScale="90000"/>
          </a:bodyPr>
          <a:lstStyle/>
          <a:p>
            <a:r>
              <a:rPr lang="es-ES" sz="2200" dirty="0"/>
              <a:t>Educación abierta y a distancia, primera opción para muchos mexicanos</a:t>
            </a:r>
            <a:br>
              <a:rPr lang="es-ES" dirty="0"/>
            </a:br>
            <a:endParaRPr lang="es-MX" dirty="0"/>
          </a:p>
        </p:txBody>
      </p:sp>
      <p:sp>
        <p:nvSpPr>
          <p:cNvPr id="3" name="Marcador de contenido 2">
            <a:extLst>
              <a:ext uri="{FF2B5EF4-FFF2-40B4-BE49-F238E27FC236}">
                <a16:creationId xmlns:a16="http://schemas.microsoft.com/office/drawing/2014/main" id="{4D3DE060-272C-4400-B368-2C45AFFBF74D}"/>
              </a:ext>
            </a:extLst>
          </p:cNvPr>
          <p:cNvSpPr>
            <a:spLocks noGrp="1"/>
          </p:cNvSpPr>
          <p:nvPr>
            <p:ph idx="1"/>
          </p:nvPr>
        </p:nvSpPr>
        <p:spPr/>
        <p:txBody>
          <a:bodyPr>
            <a:normAutofit/>
          </a:bodyPr>
          <a:lstStyle/>
          <a:p>
            <a:r>
              <a:rPr lang="es-ES" dirty="0"/>
              <a:t>La Universidad Abierta y a Distancia de México (UnADM) no solo es una opción viable para quienes quieren ingresar al sistema de educación superior sino que, en muchos casos, se trata de la única, ya sea por razones geográficas o laborales.</a:t>
            </a:r>
            <a:br>
              <a:rPr lang="es-ES" dirty="0"/>
            </a:br>
            <a:r>
              <a:rPr lang="es-ES" dirty="0"/>
              <a:t>De ahí la importancia de la UnADM para llevar una educación superior de calidad a lugares remotos o aislados del territorio.</a:t>
            </a:r>
            <a:br>
              <a:rPr lang="es-ES" dirty="0"/>
            </a:br>
            <a:r>
              <a:rPr lang="es-ES" dirty="0"/>
              <a:t>Por eso, quienes ofrecen esta modalidad deben asegurarse de ofrecer calidad en todos los procesos, además deben ser inclusivos, para permitir el acceso, e incluyentes, para garantizar que existan las condiciones para realizar los estudios de manera adecuada, exigió.</a:t>
            </a:r>
            <a:endParaRPr lang="es-MX" dirty="0"/>
          </a:p>
        </p:txBody>
      </p:sp>
    </p:spTree>
    <p:extLst>
      <p:ext uri="{BB962C8B-B14F-4D97-AF65-F5344CB8AC3E}">
        <p14:creationId xmlns:p14="http://schemas.microsoft.com/office/powerpoint/2010/main" val="2772011577"/>
      </p:ext>
    </p:extLst>
  </p:cSld>
  <p:clrMapOvr>
    <a:masterClrMapping/>
  </p:clrMapOvr>
</p:sld>
</file>

<file path=ppt/theme/theme1.xml><?xml version="1.0" encoding="utf-8"?>
<a:theme xmlns:a="http://schemas.openxmlformats.org/drawingml/2006/main" name="Paquete">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11</TotalTime>
  <Words>371</Words>
  <Application>Microsoft Office PowerPoint</Application>
  <PresentationFormat>Panorámica</PresentationFormat>
  <Paragraphs>18</Paragraphs>
  <Slides>5</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5</vt:i4>
      </vt:variant>
    </vt:vector>
  </HeadingPairs>
  <TitlesOfParts>
    <vt:vector size="8" baseType="lpstr">
      <vt:lpstr>Arial</vt:lpstr>
      <vt:lpstr>Gill Sans MT</vt:lpstr>
      <vt:lpstr>Paquete</vt:lpstr>
      <vt:lpstr>MERCADOTECNIA INTERNACIONAL</vt:lpstr>
      <vt:lpstr>BENEFICIOS DE ESTUDIAR EN UNADM</vt:lpstr>
      <vt:lpstr>MISION Y VISION </vt:lpstr>
      <vt:lpstr>Presentación de PowerPoint</vt:lpstr>
      <vt:lpstr>Educación abierta y a distancia, primera opción para muchos mexicanos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MERCADOTECNIA INTERNACIONAL</dc:title>
  <dc:creator>Bryan Suarez Leyva</dc:creator>
  <cp:lastModifiedBy>Bryan Suarez Leyva</cp:lastModifiedBy>
  <cp:revision>2</cp:revision>
  <dcterms:created xsi:type="dcterms:W3CDTF">2019-05-01T02:46:13Z</dcterms:created>
  <dcterms:modified xsi:type="dcterms:W3CDTF">2019-05-01T02:59:09Z</dcterms:modified>
</cp:coreProperties>
</file>